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80" r:id="rId3"/>
    <p:sldId id="275" r:id="rId4"/>
    <p:sldId id="264" r:id="rId5"/>
    <p:sldId id="265" r:id="rId6"/>
    <p:sldId id="279" r:id="rId7"/>
    <p:sldId id="266" r:id="rId8"/>
    <p:sldId id="273" r:id="rId9"/>
    <p:sldId id="261" r:id="rId10"/>
    <p:sldId id="263" r:id="rId11"/>
    <p:sldId id="269" r:id="rId12"/>
    <p:sldId id="272" r:id="rId13"/>
    <p:sldId id="271" r:id="rId14"/>
    <p:sldId id="278" r:id="rId15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6" userDrawn="1">
          <p15:clr>
            <a:srgbClr val="A4A3A4"/>
          </p15:clr>
        </p15:guide>
        <p15:guide id="2" pos="55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Leusmann" initials="JL" lastIdx="1" clrIdx="0">
    <p:extLst>
      <p:ext uri="{19B8F6BF-5375-455C-9EA6-DF929625EA0E}">
        <p15:presenceInfo xmlns:p15="http://schemas.microsoft.com/office/powerpoint/2012/main" userId="8793aa7b3441d7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388"/>
    <a:srgbClr val="137CBE"/>
    <a:srgbClr val="999999"/>
    <a:srgbClr val="1961AC"/>
    <a:srgbClr val="3163B8"/>
    <a:srgbClr val="A0A0A0"/>
    <a:srgbClr val="1A60AB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68849" autoAdjust="0"/>
  </p:normalViewPr>
  <p:slideViewPr>
    <p:cSldViewPr>
      <p:cViewPr>
        <p:scale>
          <a:sx n="108" d="100"/>
          <a:sy n="108" d="100"/>
        </p:scale>
        <p:origin x="1088" y="-556"/>
      </p:cViewPr>
      <p:guideLst>
        <p:guide orient="horz" pos="486"/>
        <p:guide pos="551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26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0699-F170-47EF-8601-8ACFF448602A}" type="datetimeFigureOut">
              <a:rPr lang="de-DE" smtClean="0"/>
              <a:t>11.07.2019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F2A7C-E896-4C15-99D8-2B5BC94A4F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10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000" dirty="0"/>
              <a:t>Felix</a:t>
            </a:r>
            <a:endParaRPr lang="en-GB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650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Jamie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General feeling: most participants liked ability to move hands, but criticised technical implementations (transmission problems, hands disappearing)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which condition most immersive? real movement &gt; no movement &gt; fake movement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gestures important? yes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participant uses many gestures? 50% yes, 50% no/not really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notice other person moving? yes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expressed other person through movement? 33% yes, 33% not at all, 33% strange movements </a:t>
            </a:r>
            <a:r>
              <a:rPr lang="en-GB" dirty="0">
                <a:sym typeface="Wingdings" panose="05000000000000000000" pitchFamily="2" charset="2"/>
              </a:rPr>
              <a:t> now and then yes but mostly no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8190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Jan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74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304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12 participants </a:t>
            </a:r>
          </a:p>
          <a:p>
            <a:pPr marL="171450" indent="-171450">
              <a:buFontTx/>
              <a:buChar char="-"/>
            </a:pPr>
            <a:r>
              <a:rPr lang="en-GB" dirty="0"/>
              <a:t>11 male, 1 female</a:t>
            </a:r>
          </a:p>
          <a:p>
            <a:pPr marL="171450" indent="-171450">
              <a:buFontTx/>
              <a:buChar char="-"/>
            </a:pPr>
            <a:r>
              <a:rPr lang="en-GB" dirty="0"/>
              <a:t>23 – 28 years old (M = 24.5)</a:t>
            </a:r>
          </a:p>
          <a:p>
            <a:pPr marL="171450" indent="-171450">
              <a:buFontTx/>
              <a:buChar char="-"/>
            </a:pPr>
            <a:r>
              <a:rPr lang="en-GB" dirty="0"/>
              <a:t>11: previous VR experience, 1 none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5533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Jamie</a:t>
            </a:r>
          </a:p>
          <a:p>
            <a:r>
              <a:rPr lang="de-DE" dirty="0"/>
              <a:t>Own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„real“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0209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klick for every box to appear (introduction, study, conclusion)</a:t>
            </a:r>
          </a:p>
          <a:p>
            <a:pPr marL="171450" indent="-171450">
              <a:buFontTx/>
              <a:buChar char="-"/>
            </a:pPr>
            <a:r>
              <a:rPr lang="en-GB" dirty="0"/>
              <a:t>Procedure: told them to discuss topics </a:t>
            </a:r>
            <a:r>
              <a:rPr lang="en-GB" dirty="0">
                <a:sym typeface="Wingdings" panose="05000000000000000000" pitchFamily="2" charset="2"/>
              </a:rPr>
              <a:t> not tell them study about hand movement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3 sessions  6 min discussion for each condition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Questionnaires for (co) presence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Interview for qualitative feedback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Position of palms for distance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6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Jamie</a:t>
            </a:r>
          </a:p>
          <a:p>
            <a:pPr marL="171450" indent="-171450">
              <a:buFontTx/>
              <a:buChar char="-"/>
            </a:pPr>
            <a:r>
              <a:rPr lang="en-US" dirty="0"/>
              <a:t>Q1 &amp; I was not aware of my real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Q2 &amp; I still paid attention to the real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Q3 &amp; I had the sensation to feel present in the virtual space </a:t>
            </a:r>
          </a:p>
          <a:p>
            <a:pPr marL="171450" indent="-171450">
              <a:buFontTx/>
              <a:buChar char="-"/>
            </a:pPr>
            <a:r>
              <a:rPr lang="en-US" dirty="0"/>
              <a:t>Q4 &amp; It seemed like my own hands were located in the virtual world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no significant differences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318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Jan</a:t>
            </a:r>
          </a:p>
          <a:p>
            <a:r>
              <a:rPr lang="en-GB" dirty="0"/>
              <a:t>calculation: using Euclidean distance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no significant difference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/>
              <a:t>Confirms the no significant finding from presence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402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  <a:p>
            <a:pPr marL="171450" indent="-171450">
              <a:buFontTx/>
              <a:buChar char="-"/>
            </a:pPr>
            <a:r>
              <a:rPr lang="en-US" dirty="0"/>
              <a:t>Q17: I was aware that other people were with me in the virtual room. </a:t>
            </a:r>
            <a:r>
              <a:rPr lang="en-US" dirty="0">
                <a:sym typeface="Wingdings" panose="05000000000000000000" pitchFamily="2" charset="2"/>
              </a:rPr>
              <a:t> no </a:t>
            </a:r>
            <a:r>
              <a:rPr lang="en-US" dirty="0" err="1">
                <a:sym typeface="Wingdings" panose="05000000000000000000" pitchFamily="2" charset="2"/>
              </a:rPr>
              <a:t>signif</a:t>
            </a:r>
            <a:r>
              <a:rPr lang="en-US" dirty="0">
                <a:sym typeface="Wingdings" panose="05000000000000000000" pitchFamily="2" charset="2"/>
              </a:rPr>
              <a:t>. diff.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Q19: I felt alone in the virtual environment. </a:t>
            </a:r>
            <a:r>
              <a:rPr lang="en-US" dirty="0">
                <a:sym typeface="Wingdings" panose="05000000000000000000" pitchFamily="2" charset="2"/>
              </a:rPr>
              <a:t> no x real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Q22: The other person's movement seemed hindered. </a:t>
            </a:r>
            <a:r>
              <a:rPr lang="en-US" dirty="0">
                <a:sym typeface="Wingdings" panose="05000000000000000000" pitchFamily="2" charset="2"/>
              </a:rPr>
              <a:t> fake x real</a:t>
            </a:r>
            <a:endParaRPr lang="en-US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418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Felix</a:t>
            </a:r>
          </a:p>
          <a:p>
            <a:pPr marL="0" indent="0">
              <a:buFontTx/>
              <a:buNone/>
            </a:pPr>
            <a:r>
              <a:rPr lang="en-GB" dirty="0"/>
              <a:t>significant questions: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  Q16: I had the impression that the person noticed me in the virtual space. </a:t>
            </a:r>
            <a:r>
              <a:rPr lang="en-US" dirty="0">
                <a:sym typeface="Wingdings" panose="05000000000000000000" pitchFamily="2" charset="2"/>
              </a:rPr>
              <a:t> no x real</a:t>
            </a: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-   Q6: </a:t>
            </a:r>
            <a:r>
              <a:rPr lang="en-US" dirty="0"/>
              <a:t>The person's </a:t>
            </a:r>
            <a:r>
              <a:rPr lang="en-US" dirty="0" err="1"/>
              <a:t>behaviour</a:t>
            </a:r>
            <a:r>
              <a:rPr lang="en-US" dirty="0"/>
              <a:t> had an influence on my mood. </a:t>
            </a:r>
            <a:r>
              <a:rPr lang="en-US" dirty="0">
                <a:sym typeface="Wingdings" panose="05000000000000000000" pitchFamily="2" charset="2"/>
              </a:rPr>
              <a:t> t-test: no x real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Q12: I was able to interpret the person's reactions. </a:t>
            </a:r>
            <a:r>
              <a:rPr lang="en-US" dirty="0">
                <a:sym typeface="Wingdings" panose="05000000000000000000" pitchFamily="2" charset="2"/>
              </a:rPr>
              <a:t> fake x real &amp; no x real</a:t>
            </a:r>
            <a:endParaRPr lang="en-US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34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1520" y="2067694"/>
            <a:ext cx="8640960" cy="1080120"/>
          </a:xfrm>
        </p:spPr>
        <p:txBody>
          <a:bodyPr anchor="b" anchorCtr="0"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1520" y="3384090"/>
            <a:ext cx="8640960" cy="843844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accent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627534"/>
            <a:ext cx="2949705" cy="62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4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02574"/>
            <a:ext cx="8640960" cy="3400026"/>
          </a:xfrm>
        </p:spPr>
        <p:txBody>
          <a:bodyPr/>
          <a:lstStyle>
            <a:lvl1pPr>
              <a:buClr>
                <a:srgbClr val="137CBE"/>
              </a:buClr>
              <a:defRPr/>
            </a:lvl1pPr>
            <a:lvl2pPr>
              <a:buClr>
                <a:srgbClr val="137CBE"/>
              </a:buClr>
              <a:defRPr/>
            </a:lvl2pPr>
            <a:lvl3pPr>
              <a:buClr>
                <a:srgbClr val="137CBE"/>
              </a:buClr>
              <a:defRPr/>
            </a:lvl3pPr>
            <a:lvl4pPr>
              <a:buClr>
                <a:srgbClr val="137CBE"/>
              </a:buClr>
              <a:defRPr/>
            </a:lvl4pPr>
            <a:lvl5pPr>
              <a:buClr>
                <a:srgbClr val="137CBE"/>
              </a:buCl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1333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0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15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520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0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9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04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60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0">
                <a:solidFill>
                  <a:srgbClr val="137CBE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25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de-DE" noProof="0" dirty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94599"/>
            <a:ext cx="8640960" cy="340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183180" y="4785996"/>
            <a:ext cx="2709301" cy="320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i="0">
                <a:solidFill>
                  <a:srgbClr val="788388"/>
                </a:solidFill>
                <a:latin typeface="+mj-lt"/>
              </a:defRPr>
            </a:lvl1pPr>
          </a:lstStyle>
          <a:p>
            <a:fld id="{29AD3987-26BA-49DC-BA24-72731371DC9F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6" y="4831104"/>
            <a:ext cx="1706667" cy="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de-DE" sz="3600" kern="1200" dirty="0">
          <a:solidFill>
            <a:srgbClr val="137CB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51670"/>
            <a:ext cx="8640960" cy="1080120"/>
          </a:xfrm>
        </p:spPr>
        <p:txBody>
          <a:bodyPr/>
          <a:lstStyle/>
          <a:p>
            <a:br>
              <a:rPr lang="en-US" dirty="0"/>
            </a:br>
            <a:r>
              <a:rPr lang="en-US" sz="3200" dirty="0"/>
              <a:t>Effect of Hand-movement on the Presence of another Person in a Virtual </a:t>
            </a:r>
            <a:r>
              <a:rPr lang="en-GB" sz="3200" dirty="0"/>
              <a:t>Environment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003799"/>
            <a:ext cx="8640960" cy="486054"/>
          </a:xfrm>
        </p:spPr>
        <p:txBody>
          <a:bodyPr>
            <a:normAutofit/>
          </a:bodyPr>
          <a:lstStyle/>
          <a:p>
            <a:r>
              <a:rPr lang="de-DE" sz="1800" dirty="0"/>
              <a:t>Felix Bühler, Jan </a:t>
            </a:r>
            <a:r>
              <a:rPr lang="de-DE" sz="1800" dirty="0" err="1"/>
              <a:t>Leusmann</a:t>
            </a:r>
            <a:r>
              <a:rPr lang="de-DE" sz="1800" dirty="0"/>
              <a:t>, Jamie </a:t>
            </a:r>
            <a:r>
              <a:rPr lang="de-DE" sz="1800" dirty="0" err="1"/>
              <a:t>Ullerich</a:t>
            </a:r>
            <a:endParaRPr lang="en-US" sz="1800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56284" y="3860925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Virtual and Augmented Reality | Stuttgart  | 12.07.2019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23528" y="3597864"/>
            <a:ext cx="8424936" cy="0"/>
          </a:xfrm>
          <a:prstGeom prst="line">
            <a:avLst/>
          </a:prstGeom>
          <a:ln w="1651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6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54C4F6-2833-4157-AF93-113A0D97F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130" y="801110"/>
            <a:ext cx="8642350" cy="328280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DF9C88-369A-4A31-AB2E-55C767CC0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10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3D521A-AE71-4C19-82C4-51E20FD5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Quantitative: Hand-movement distance</a:t>
            </a:r>
          </a:p>
        </p:txBody>
      </p:sp>
    </p:spTree>
    <p:extLst>
      <p:ext uri="{BB962C8B-B14F-4D97-AF65-F5344CB8AC3E}">
        <p14:creationId xmlns:p14="http://schemas.microsoft.com/office/powerpoint/2010/main" val="119478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B57185-1728-40C7-840B-67F814EB5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2001D10-AD97-4B6B-AF97-73E640F2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Quantitative: Co-Presence Questionnaire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153977-0851-4D0D-BC1A-CCF162472E33}"/>
              </a:ext>
            </a:extLst>
          </p:cNvPr>
          <p:cNvSpPr/>
          <p:nvPr/>
        </p:nvSpPr>
        <p:spPr>
          <a:xfrm>
            <a:off x="681380" y="3862666"/>
            <a:ext cx="237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other person's movement seemed hindered. 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E3863F-F981-4C0D-8355-3D88FAA42818}"/>
              </a:ext>
            </a:extLst>
          </p:cNvPr>
          <p:cNvSpPr/>
          <p:nvPr/>
        </p:nvSpPr>
        <p:spPr>
          <a:xfrm>
            <a:off x="3591957" y="3896520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 felt alone in the virtual environment. 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E8D89C-4021-4A89-8F6A-D3C531564A76}"/>
              </a:ext>
            </a:extLst>
          </p:cNvPr>
          <p:cNvSpPr/>
          <p:nvPr/>
        </p:nvSpPr>
        <p:spPr>
          <a:xfrm>
            <a:off x="6326663" y="3862666"/>
            <a:ext cx="2709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 was aware that other people were with me in the virtual room. </a:t>
            </a:r>
            <a:endParaRPr lang="en-GB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6137C70-9D7C-4A40-AC53-03B0C0BB0F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7232"/>
          <a:stretch/>
        </p:blipFill>
        <p:spPr>
          <a:xfrm>
            <a:off x="215899" y="783246"/>
            <a:ext cx="8637943" cy="31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59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B57185-1728-40C7-840B-67F814EB5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12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2001D10-AD97-4B6B-AF97-73E640F2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Quantitative: Co-Presence Questionnaire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8FA8BC-E1A1-4428-BD25-35A0921F4A61}"/>
              </a:ext>
            </a:extLst>
          </p:cNvPr>
          <p:cNvSpPr/>
          <p:nvPr/>
        </p:nvSpPr>
        <p:spPr>
          <a:xfrm>
            <a:off x="710572" y="3828411"/>
            <a:ext cx="2709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 had the impression that the person noticed me in the virtual space. 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579E5A-B21F-4553-A5FA-E7EBF244B7D4}"/>
              </a:ext>
            </a:extLst>
          </p:cNvPr>
          <p:cNvSpPr/>
          <p:nvPr/>
        </p:nvSpPr>
        <p:spPr>
          <a:xfrm>
            <a:off x="3662900" y="3828411"/>
            <a:ext cx="2520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person's </a:t>
            </a:r>
            <a:r>
              <a:rPr lang="en-US" dirty="0" err="1"/>
              <a:t>behaviour</a:t>
            </a:r>
            <a:r>
              <a:rPr lang="en-US" dirty="0"/>
              <a:t> had an influence on my mood. 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4E2AA6-04B1-441F-9E17-F011C9727071}"/>
              </a:ext>
            </a:extLst>
          </p:cNvPr>
          <p:cNvSpPr/>
          <p:nvPr/>
        </p:nvSpPr>
        <p:spPr>
          <a:xfrm>
            <a:off x="6375466" y="3835249"/>
            <a:ext cx="2735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 was able to interpret the person's reactions. </a:t>
            </a:r>
            <a:endParaRPr lang="en-GB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EBC01E2-0F17-468F-942A-BE15FA31D6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8084"/>
          <a:stretch/>
        </p:blipFill>
        <p:spPr>
          <a:xfrm>
            <a:off x="215899" y="783247"/>
            <a:ext cx="8637943" cy="30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75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E68960-982E-4D65-A25F-9D40C07E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E156671-A545-4E27-A372-2EA28B37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Qualitative: Interview</a:t>
            </a:r>
            <a:endParaRPr lang="en-GB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2D95F45-5410-40CF-8A84-19E5D268C5BA}"/>
              </a:ext>
            </a:extLst>
          </p:cNvPr>
          <p:cNvGrpSpPr/>
          <p:nvPr/>
        </p:nvGrpSpPr>
        <p:grpSpPr>
          <a:xfrm>
            <a:off x="249505" y="1194306"/>
            <a:ext cx="2533148" cy="3321660"/>
            <a:chOff x="249505" y="1194306"/>
            <a:chExt cx="2533148" cy="33216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E54F1C0-CEBD-4767-A3DF-33A4B969B0E5}"/>
                </a:ext>
              </a:extLst>
            </p:cNvPr>
            <p:cNvGrpSpPr/>
            <p:nvPr/>
          </p:nvGrpSpPr>
          <p:grpSpPr>
            <a:xfrm>
              <a:off x="249505" y="1194306"/>
              <a:ext cx="2533148" cy="3321660"/>
              <a:chOff x="249505" y="1194306"/>
              <a:chExt cx="2533148" cy="3321660"/>
            </a:xfrm>
          </p:grpSpPr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C58544B1-A286-46D9-B863-080FCFBD5F25}"/>
                  </a:ext>
                </a:extLst>
              </p:cNvPr>
              <p:cNvSpPr txBox="1"/>
              <p:nvPr/>
            </p:nvSpPr>
            <p:spPr>
              <a:xfrm>
                <a:off x="249505" y="1635646"/>
                <a:ext cx="25222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Do you think gestures are generally important?</a:t>
                </a:r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AF31C6E-4971-409B-8DD1-0612746B4E10}"/>
                  </a:ext>
                </a:extLst>
              </p:cNvPr>
              <p:cNvSpPr txBox="1"/>
              <p:nvPr/>
            </p:nvSpPr>
            <p:spPr>
              <a:xfrm>
                <a:off x="260358" y="3075806"/>
                <a:ext cx="25222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Do you gesture while talking?</a:t>
                </a:r>
              </a:p>
            </p:txBody>
          </p: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F723CB55-0489-488B-9CCC-C2FEA3FC11E5}"/>
                  </a:ext>
                </a:extLst>
              </p:cNvPr>
              <p:cNvGrpSpPr/>
              <p:nvPr/>
            </p:nvGrpSpPr>
            <p:grpSpPr>
              <a:xfrm>
                <a:off x="251520" y="1194306"/>
                <a:ext cx="2520280" cy="3321660"/>
                <a:chOff x="251520" y="1194306"/>
                <a:chExt cx="2520280" cy="3321660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07E6B0A2-2CC7-48CE-89C9-837BB24BFF47}"/>
                    </a:ext>
                  </a:extLst>
                </p:cNvPr>
                <p:cNvSpPr/>
                <p:nvPr/>
              </p:nvSpPr>
              <p:spPr>
                <a:xfrm>
                  <a:off x="251520" y="1635646"/>
                  <a:ext cx="2520280" cy="288032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1AF826A5-1A4B-4470-883E-95CFF80661B8}"/>
                    </a:ext>
                  </a:extLst>
                </p:cNvPr>
                <p:cNvSpPr txBox="1"/>
                <p:nvPr/>
              </p:nvSpPr>
              <p:spPr>
                <a:xfrm>
                  <a:off x="251520" y="1194306"/>
                  <a:ext cx="252028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/>
                    <a:t>Real </a:t>
                  </a:r>
                  <a:r>
                    <a:rPr lang="de-DE" dirty="0" err="1"/>
                    <a:t>world</a:t>
                  </a:r>
                  <a:r>
                    <a:rPr lang="de-DE" dirty="0"/>
                    <a:t> </a:t>
                  </a:r>
                  <a:endParaRPr lang="en-GB" dirty="0"/>
                </a:p>
              </p:txBody>
            </p:sp>
            <p:sp>
              <p:nvSpPr>
                <p:cNvPr id="21" name="Rectangle 4">
                  <a:extLst>
                    <a:ext uri="{FF2B5EF4-FFF2-40B4-BE49-F238E27FC236}">
                      <a16:creationId xmlns:a16="http://schemas.microsoft.com/office/drawing/2014/main" id="{05930EF0-86AC-4827-8A45-69CA77987654}"/>
                    </a:ext>
                  </a:extLst>
                </p:cNvPr>
                <p:cNvSpPr/>
                <p:nvPr/>
              </p:nvSpPr>
              <p:spPr>
                <a:xfrm>
                  <a:off x="320505" y="2679798"/>
                  <a:ext cx="2376000" cy="3240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2" name="Group 9">
                  <a:extLst>
                    <a:ext uri="{FF2B5EF4-FFF2-40B4-BE49-F238E27FC236}">
                      <a16:creationId xmlns:a16="http://schemas.microsoft.com/office/drawing/2014/main" id="{1EF4380A-39C5-46C9-AD22-5C493E25D424}"/>
                    </a:ext>
                  </a:extLst>
                </p:cNvPr>
                <p:cNvGrpSpPr/>
                <p:nvPr/>
              </p:nvGrpSpPr>
              <p:grpSpPr>
                <a:xfrm>
                  <a:off x="320505" y="4119958"/>
                  <a:ext cx="2376000" cy="324000"/>
                  <a:chOff x="4572000" y="2357344"/>
                  <a:chExt cx="2736304" cy="320544"/>
                </a:xfrm>
              </p:grpSpPr>
              <p:sp>
                <p:nvSpPr>
                  <p:cNvPr id="23" name="Rectangle 6">
                    <a:extLst>
                      <a:ext uri="{FF2B5EF4-FFF2-40B4-BE49-F238E27FC236}">
                        <a16:creationId xmlns:a16="http://schemas.microsoft.com/office/drawing/2014/main" id="{8F67FC8E-283A-4244-8D3E-178106A2C020}"/>
                      </a:ext>
                    </a:extLst>
                  </p:cNvPr>
                  <p:cNvSpPr/>
                  <p:nvPr/>
                </p:nvSpPr>
                <p:spPr>
                  <a:xfrm>
                    <a:off x="4572000" y="2357344"/>
                    <a:ext cx="1368152" cy="32054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" name="Rectangle 7">
                    <a:extLst>
                      <a:ext uri="{FF2B5EF4-FFF2-40B4-BE49-F238E27FC236}">
                        <a16:creationId xmlns:a16="http://schemas.microsoft.com/office/drawing/2014/main" id="{3FB8408F-71DF-45D0-8FEA-251DF0601EF7}"/>
                      </a:ext>
                    </a:extLst>
                  </p:cNvPr>
                  <p:cNvSpPr/>
                  <p:nvPr/>
                </p:nvSpPr>
                <p:spPr>
                  <a:xfrm>
                    <a:off x="5940152" y="2357344"/>
                    <a:ext cx="1368152" cy="320544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3453440C-7786-4F58-81A4-684B26089F79}"/>
                </a:ext>
              </a:extLst>
            </p:cNvPr>
            <p:cNvCxnSpPr>
              <a:stCxn id="13" idx="1"/>
              <a:endCxn id="13" idx="3"/>
            </p:cNvCxnSpPr>
            <p:nvPr/>
          </p:nvCxnSpPr>
          <p:spPr>
            <a:xfrm>
              <a:off x="251520" y="3075806"/>
              <a:ext cx="252028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C3EB5795-12CF-4079-9260-17A943BFECF5}"/>
              </a:ext>
            </a:extLst>
          </p:cNvPr>
          <p:cNvGrpSpPr/>
          <p:nvPr/>
        </p:nvGrpSpPr>
        <p:grpSpPr>
          <a:xfrm>
            <a:off x="3311860" y="1194306"/>
            <a:ext cx="2532644" cy="3321660"/>
            <a:chOff x="3311860" y="1194306"/>
            <a:chExt cx="2532644" cy="3321660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79B47FD9-173D-43AF-8FAE-21F8F965C62A}"/>
                </a:ext>
              </a:extLst>
            </p:cNvPr>
            <p:cNvGrpSpPr/>
            <p:nvPr/>
          </p:nvGrpSpPr>
          <p:grpSpPr>
            <a:xfrm>
              <a:off x="3311860" y="1194306"/>
              <a:ext cx="2532644" cy="3321660"/>
              <a:chOff x="3311860" y="1194306"/>
              <a:chExt cx="2532644" cy="3321660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5C5ED933-B448-4D46-A413-6A0AFDE3EEE3}"/>
                  </a:ext>
                </a:extLst>
              </p:cNvPr>
              <p:cNvSpPr/>
              <p:nvPr/>
            </p:nvSpPr>
            <p:spPr>
              <a:xfrm>
                <a:off x="3312868" y="1635646"/>
                <a:ext cx="2520280" cy="288032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52AB2FB-719F-40A9-94DE-9B41C2DA4517}"/>
                  </a:ext>
                </a:extLst>
              </p:cNvPr>
              <p:cNvSpPr txBox="1"/>
              <p:nvPr/>
            </p:nvSpPr>
            <p:spPr>
              <a:xfrm>
                <a:off x="3311860" y="1194306"/>
                <a:ext cx="252028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VR / Presence</a:t>
                </a:r>
                <a:endParaRPr lang="en-GB" dirty="0"/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C96C8E46-0DED-4632-A91F-6307ADFF4C1A}"/>
                  </a:ext>
                </a:extLst>
              </p:cNvPr>
              <p:cNvSpPr txBox="1"/>
              <p:nvPr/>
            </p:nvSpPr>
            <p:spPr>
              <a:xfrm>
                <a:off x="3316783" y="1635646"/>
                <a:ext cx="2522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General feeling?</a:t>
                </a:r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C8EEDF3-D652-4FD7-8D04-47C7F0CC627D}"/>
                  </a:ext>
                </a:extLst>
              </p:cNvPr>
              <p:cNvSpPr txBox="1"/>
              <p:nvPr/>
            </p:nvSpPr>
            <p:spPr>
              <a:xfrm>
                <a:off x="3322209" y="3075806"/>
                <a:ext cx="25222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Most immersive condition?</a:t>
                </a:r>
              </a:p>
            </p:txBody>
          </p:sp>
          <p:sp>
            <p:nvSpPr>
              <p:cNvPr id="31" name="Rectangle 13">
                <a:extLst>
                  <a:ext uri="{FF2B5EF4-FFF2-40B4-BE49-F238E27FC236}">
                    <a16:creationId xmlns:a16="http://schemas.microsoft.com/office/drawing/2014/main" id="{623A6913-3360-4B4C-B95F-B84FD37C7040}"/>
                  </a:ext>
                </a:extLst>
              </p:cNvPr>
              <p:cNvSpPr/>
              <p:nvPr/>
            </p:nvSpPr>
            <p:spPr>
              <a:xfrm>
                <a:off x="3380495" y="2679798"/>
                <a:ext cx="2376000" cy="32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TextBox 5">
                <a:extLst>
                  <a:ext uri="{FF2B5EF4-FFF2-40B4-BE49-F238E27FC236}">
                    <a16:creationId xmlns:a16="http://schemas.microsoft.com/office/drawing/2014/main" id="{F6738ACD-C179-4DE4-ADB3-74AAD3C82AA9}"/>
                  </a:ext>
                </a:extLst>
              </p:cNvPr>
              <p:cNvSpPr txBox="1"/>
              <p:nvPr/>
            </p:nvSpPr>
            <p:spPr>
              <a:xfrm>
                <a:off x="3387783" y="4119958"/>
                <a:ext cx="2376000" cy="32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real  &gt;  none  &gt; fake</a:t>
                </a:r>
              </a:p>
            </p:txBody>
          </p:sp>
        </p:grp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A77D48C-F0D1-4345-A820-5860A528FA25}"/>
                </a:ext>
              </a:extLst>
            </p:cNvPr>
            <p:cNvCxnSpPr>
              <a:cxnSpLocks/>
            </p:cNvCxnSpPr>
            <p:nvPr/>
          </p:nvCxnSpPr>
          <p:spPr>
            <a:xfrm>
              <a:off x="3313956" y="3075806"/>
              <a:ext cx="252028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49812CA-B68D-4645-832C-A4377D3DA950}"/>
              </a:ext>
            </a:extLst>
          </p:cNvPr>
          <p:cNvGrpSpPr/>
          <p:nvPr/>
        </p:nvGrpSpPr>
        <p:grpSpPr>
          <a:xfrm>
            <a:off x="6372200" y="1194306"/>
            <a:ext cx="2534155" cy="3321660"/>
            <a:chOff x="6372200" y="1194306"/>
            <a:chExt cx="2534155" cy="3321660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25B85D47-F02F-406D-9D72-A90D7B66F8FE}"/>
                </a:ext>
              </a:extLst>
            </p:cNvPr>
            <p:cNvGrpSpPr/>
            <p:nvPr/>
          </p:nvGrpSpPr>
          <p:grpSpPr>
            <a:xfrm>
              <a:off x="6372200" y="1194306"/>
              <a:ext cx="2534155" cy="3321660"/>
              <a:chOff x="6372200" y="1194306"/>
              <a:chExt cx="2534155" cy="3321660"/>
            </a:xfrm>
          </p:grpSpPr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3E9E1098-8921-451D-AF30-A9ABBEFFACA3}"/>
                  </a:ext>
                </a:extLst>
              </p:cNvPr>
              <p:cNvSpPr/>
              <p:nvPr/>
            </p:nvSpPr>
            <p:spPr>
              <a:xfrm>
                <a:off x="6374215" y="1635646"/>
                <a:ext cx="2520280" cy="288032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35F9A8C-DCEE-462F-894E-129CD32C4A67}"/>
                  </a:ext>
                </a:extLst>
              </p:cNvPr>
              <p:cNvSpPr txBox="1"/>
              <p:nvPr/>
            </p:nvSpPr>
            <p:spPr>
              <a:xfrm>
                <a:off x="6372200" y="1194306"/>
                <a:ext cx="252028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Study / Co-Presence</a:t>
                </a:r>
                <a:endParaRPr lang="en-GB" dirty="0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17199FB-3129-4EC0-B49F-FDA9BE5133A8}"/>
                  </a:ext>
                </a:extLst>
              </p:cNvPr>
              <p:cNvSpPr txBox="1"/>
              <p:nvPr/>
            </p:nvSpPr>
            <p:spPr>
              <a:xfrm>
                <a:off x="6384060" y="1635646"/>
                <a:ext cx="25222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Did you notice the other persons’ movement?</a:t>
                </a:r>
              </a:p>
            </p:txBody>
          </p:sp>
          <p:sp>
            <p:nvSpPr>
              <p:cNvPr id="34" name="Rectangle 4">
                <a:extLst>
                  <a:ext uri="{FF2B5EF4-FFF2-40B4-BE49-F238E27FC236}">
                    <a16:creationId xmlns:a16="http://schemas.microsoft.com/office/drawing/2014/main" id="{53B50ACD-88F4-4712-AC82-5580A66C3EEB}"/>
                  </a:ext>
                </a:extLst>
              </p:cNvPr>
              <p:cNvSpPr/>
              <p:nvPr/>
            </p:nvSpPr>
            <p:spPr>
              <a:xfrm>
                <a:off x="6440486" y="2679798"/>
                <a:ext cx="2376000" cy="3240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0C5E205A-40D5-4AD6-9071-E8F0856B3A6D}"/>
                  </a:ext>
                </a:extLst>
              </p:cNvPr>
              <p:cNvSpPr txBox="1"/>
              <p:nvPr/>
            </p:nvSpPr>
            <p:spPr>
              <a:xfrm>
                <a:off x="6384060" y="3075806"/>
                <a:ext cx="2508421" cy="929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sz="1570" dirty="0"/>
                  <a:t>Did the other person express themselves through hand-movement?</a:t>
                </a:r>
              </a:p>
            </p:txBody>
          </p:sp>
          <p:grpSp>
            <p:nvGrpSpPr>
              <p:cNvPr id="36" name="Group 14">
                <a:extLst>
                  <a:ext uri="{FF2B5EF4-FFF2-40B4-BE49-F238E27FC236}">
                    <a16:creationId xmlns:a16="http://schemas.microsoft.com/office/drawing/2014/main" id="{DE1168E0-A2EE-4CDE-A580-FD9ABE09B9F2}"/>
                  </a:ext>
                </a:extLst>
              </p:cNvPr>
              <p:cNvGrpSpPr/>
              <p:nvPr/>
            </p:nvGrpSpPr>
            <p:grpSpPr>
              <a:xfrm>
                <a:off x="6455060" y="4119958"/>
                <a:ext cx="2376000" cy="324000"/>
                <a:chOff x="4564949" y="3783700"/>
                <a:chExt cx="2743355" cy="320544"/>
              </a:xfrm>
            </p:grpSpPr>
            <p:sp>
              <p:nvSpPr>
                <p:cNvPr id="37" name="Rectangle 10">
                  <a:extLst>
                    <a:ext uri="{FF2B5EF4-FFF2-40B4-BE49-F238E27FC236}">
                      <a16:creationId xmlns:a16="http://schemas.microsoft.com/office/drawing/2014/main" id="{B5669598-1CF1-4BDA-9E66-5FBEB4FBD532}"/>
                    </a:ext>
                  </a:extLst>
                </p:cNvPr>
                <p:cNvSpPr/>
                <p:nvPr/>
              </p:nvSpPr>
              <p:spPr>
                <a:xfrm>
                  <a:off x="4564949" y="3783700"/>
                  <a:ext cx="910800" cy="32054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Rectangle 11">
                  <a:extLst>
                    <a:ext uri="{FF2B5EF4-FFF2-40B4-BE49-F238E27FC236}">
                      <a16:creationId xmlns:a16="http://schemas.microsoft.com/office/drawing/2014/main" id="{EC6CB754-24D7-4968-9686-FB59ECE9A295}"/>
                    </a:ext>
                  </a:extLst>
                </p:cNvPr>
                <p:cNvSpPr/>
                <p:nvPr/>
              </p:nvSpPr>
              <p:spPr>
                <a:xfrm>
                  <a:off x="6397504" y="3783700"/>
                  <a:ext cx="910800" cy="320544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Rectangle 12">
                  <a:extLst>
                    <a:ext uri="{FF2B5EF4-FFF2-40B4-BE49-F238E27FC236}">
                      <a16:creationId xmlns:a16="http://schemas.microsoft.com/office/drawing/2014/main" id="{F0A0AD7E-EF3A-45CB-825E-C75F8AFC297B}"/>
                    </a:ext>
                  </a:extLst>
                </p:cNvPr>
                <p:cNvSpPr/>
                <p:nvPr/>
              </p:nvSpPr>
              <p:spPr>
                <a:xfrm>
                  <a:off x="5475749" y="3783700"/>
                  <a:ext cx="910800" cy="320544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66BADBCC-D7DE-426F-A0C9-8B4ED7081DE8}"/>
                </a:ext>
              </a:extLst>
            </p:cNvPr>
            <p:cNvCxnSpPr>
              <a:cxnSpLocks/>
            </p:cNvCxnSpPr>
            <p:nvPr/>
          </p:nvCxnSpPr>
          <p:spPr>
            <a:xfrm>
              <a:off x="6372200" y="3075806"/>
              <a:ext cx="252028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214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E68960-982E-4D65-A25F-9D40C07E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14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E156671-A545-4E27-A372-2EA28B37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GB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C9C9DD2-F13D-4D4B-B86E-E5D4B2CE8A6D}"/>
              </a:ext>
            </a:extLst>
          </p:cNvPr>
          <p:cNvGrpSpPr/>
          <p:nvPr/>
        </p:nvGrpSpPr>
        <p:grpSpPr>
          <a:xfrm>
            <a:off x="87145" y="1152348"/>
            <a:ext cx="2611374" cy="1497014"/>
            <a:chOff x="87145" y="1152348"/>
            <a:chExt cx="2611374" cy="1497014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6382EE57-D34F-4BB7-A61E-023C59752E58}"/>
                </a:ext>
              </a:extLst>
            </p:cNvPr>
            <p:cNvSpPr txBox="1"/>
            <p:nvPr/>
          </p:nvSpPr>
          <p:spPr>
            <a:xfrm>
              <a:off x="87145" y="1554346"/>
              <a:ext cx="1223963" cy="3385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sz="1600" dirty="0" err="1"/>
                <a:t>important</a:t>
              </a:r>
              <a:endParaRPr lang="en-GB" sz="1600" dirty="0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3DB768E-CC81-4A9A-957E-90D9D9273F0B}"/>
                </a:ext>
              </a:extLst>
            </p:cNvPr>
            <p:cNvSpPr/>
            <p:nvPr/>
          </p:nvSpPr>
          <p:spPr>
            <a:xfrm>
              <a:off x="322519" y="2211710"/>
              <a:ext cx="2376000" cy="4376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Real world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Verbinder: gewinkelt 28">
              <a:extLst>
                <a:ext uri="{FF2B5EF4-FFF2-40B4-BE49-F238E27FC236}">
                  <a16:creationId xmlns:a16="http://schemas.microsoft.com/office/drawing/2014/main" id="{A04C5C55-F7E3-4D11-B4F9-00B9155970DD}"/>
                </a:ext>
              </a:extLst>
            </p:cNvPr>
            <p:cNvCxnSpPr>
              <a:stCxn id="2" idx="1"/>
              <a:endCxn id="6" idx="1"/>
            </p:cNvCxnSpPr>
            <p:nvPr/>
          </p:nvCxnSpPr>
          <p:spPr>
            <a:xfrm rot="10800000" flipV="1">
              <a:off x="322519" y="1152348"/>
              <a:ext cx="1010" cy="1278188"/>
            </a:xfrm>
            <a:prstGeom prst="bentConnector3">
              <a:avLst>
                <a:gd name="adj1" fmla="val 22733663"/>
              </a:avLst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14A8DAC-606C-4747-B22A-28EFB9EDF740}"/>
              </a:ext>
            </a:extLst>
          </p:cNvPr>
          <p:cNvGrpSpPr/>
          <p:nvPr/>
        </p:nvGrpSpPr>
        <p:grpSpPr>
          <a:xfrm>
            <a:off x="3419235" y="1312620"/>
            <a:ext cx="2376264" cy="1979090"/>
            <a:chOff x="3419235" y="1312620"/>
            <a:chExt cx="2376264" cy="1979090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F6B53731-2545-45F9-BBB0-F41BCCEC4BD1}"/>
                </a:ext>
              </a:extLst>
            </p:cNvPr>
            <p:cNvSpPr/>
            <p:nvPr/>
          </p:nvSpPr>
          <p:spPr>
            <a:xfrm>
              <a:off x="3419235" y="2211710"/>
              <a:ext cx="2376264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What do I think about the other person?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69C3467-5CC4-43A3-AA9E-5C9CE98705A5}"/>
                </a:ext>
              </a:extLst>
            </p:cNvPr>
            <p:cNvSpPr txBox="1"/>
            <p:nvPr/>
          </p:nvSpPr>
          <p:spPr>
            <a:xfrm>
              <a:off x="3617943" y="1554346"/>
              <a:ext cx="1116033" cy="3385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sz="1600" dirty="0" err="1"/>
                <a:t>influence</a:t>
              </a:r>
              <a:endParaRPr lang="en-GB" sz="1600" dirty="0"/>
            </a:p>
          </p:txBody>
        </p: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DF41CC1C-2E98-4ADF-8F4D-D5073DA5E5E0}"/>
                </a:ext>
              </a:extLst>
            </p:cNvPr>
            <p:cNvCxnSpPr>
              <a:stCxn id="2" idx="2"/>
              <a:endCxn id="22" idx="0"/>
            </p:cNvCxnSpPr>
            <p:nvPr/>
          </p:nvCxnSpPr>
          <p:spPr>
            <a:xfrm flipH="1">
              <a:off x="4607367" y="1312620"/>
              <a:ext cx="638" cy="89909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FF45EDC-8BFF-48F6-880E-09869D96A143}"/>
              </a:ext>
            </a:extLst>
          </p:cNvPr>
          <p:cNvGrpSpPr/>
          <p:nvPr/>
        </p:nvGrpSpPr>
        <p:grpSpPr>
          <a:xfrm>
            <a:off x="322519" y="1312623"/>
            <a:ext cx="2747406" cy="1979087"/>
            <a:chOff x="322519" y="1312623"/>
            <a:chExt cx="2747406" cy="1979087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29F1D65-3781-4F0E-AD2B-7404DA9226BF}"/>
                </a:ext>
              </a:extLst>
            </p:cNvPr>
            <p:cNvSpPr txBox="1"/>
            <p:nvPr/>
          </p:nvSpPr>
          <p:spPr>
            <a:xfrm>
              <a:off x="1606899" y="1554346"/>
              <a:ext cx="1463026" cy="3385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sz="1600" dirty="0" err="1"/>
                <a:t>no</a:t>
              </a:r>
              <a:r>
                <a:rPr lang="de-DE" sz="1600" dirty="0"/>
                <a:t> </a:t>
              </a:r>
              <a:r>
                <a:rPr lang="de-DE" sz="1600" dirty="0" err="1"/>
                <a:t>influence</a:t>
              </a:r>
              <a:endParaRPr lang="en-GB" sz="1600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D69B2EB-24B0-4407-8F90-FB46BDB1935F}"/>
                </a:ext>
              </a:extLst>
            </p:cNvPr>
            <p:cNvSpPr/>
            <p:nvPr/>
          </p:nvSpPr>
          <p:spPr>
            <a:xfrm>
              <a:off x="322519" y="2854058"/>
              <a:ext cx="2376000" cy="4376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Presence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Verbinder: gewinkelt 30">
              <a:extLst>
                <a:ext uri="{FF2B5EF4-FFF2-40B4-BE49-F238E27FC236}">
                  <a16:creationId xmlns:a16="http://schemas.microsoft.com/office/drawing/2014/main" id="{86D8836A-4364-4C5C-869A-AB637A407B4E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rot="5400000">
              <a:off x="1966284" y="2044858"/>
              <a:ext cx="1760262" cy="295791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1622242-ADA9-484D-A0C9-B03D43EFFEF3}"/>
              </a:ext>
            </a:extLst>
          </p:cNvPr>
          <p:cNvGrpSpPr/>
          <p:nvPr/>
        </p:nvGrpSpPr>
        <p:grpSpPr>
          <a:xfrm>
            <a:off x="6516216" y="1312620"/>
            <a:ext cx="2376264" cy="1979090"/>
            <a:chOff x="6516216" y="1312620"/>
            <a:chExt cx="2376264" cy="1979090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E42F09E-A521-488D-B428-ED8534B541B0}"/>
                </a:ext>
              </a:extLst>
            </p:cNvPr>
            <p:cNvSpPr/>
            <p:nvPr/>
          </p:nvSpPr>
          <p:spPr>
            <a:xfrm>
              <a:off x="6516216" y="2211710"/>
              <a:ext cx="2376264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What does the other person think about me?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D8CC6136-E1FC-4D59-B903-5399AE7E4410}"/>
                </a:ext>
              </a:extLst>
            </p:cNvPr>
            <p:cNvSpPr txBox="1"/>
            <p:nvPr/>
          </p:nvSpPr>
          <p:spPr>
            <a:xfrm>
              <a:off x="6713648" y="1554346"/>
              <a:ext cx="1116033" cy="3385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influence</a:t>
              </a: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17B5152A-5A3F-4604-A696-ADD97ACE7133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7704348" y="1312620"/>
              <a:ext cx="0" cy="89909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222CC8D-4E0A-4E1D-AC20-3A432C32BE15}"/>
              </a:ext>
            </a:extLst>
          </p:cNvPr>
          <p:cNvGrpSpPr/>
          <p:nvPr/>
        </p:nvGrpSpPr>
        <p:grpSpPr>
          <a:xfrm>
            <a:off x="323529" y="3291710"/>
            <a:ext cx="8565928" cy="1296264"/>
            <a:chOff x="323529" y="3291710"/>
            <a:chExt cx="8565928" cy="1296264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1DF23C4F-C59E-4941-A17C-3C81EF400E19}"/>
                </a:ext>
              </a:extLst>
            </p:cNvPr>
            <p:cNvSpPr/>
            <p:nvPr/>
          </p:nvSpPr>
          <p:spPr>
            <a:xfrm>
              <a:off x="323529" y="4151424"/>
              <a:ext cx="8565928" cy="4365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Hand movement in VR is important for expressing oneself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0BDAA0C7-B3D4-4F4F-A864-E2C6F6C749EE}"/>
                </a:ext>
              </a:extLst>
            </p:cNvPr>
            <p:cNvCxnSpPr>
              <a:stCxn id="22" idx="2"/>
              <a:endCxn id="21" idx="0"/>
            </p:cNvCxnSpPr>
            <p:nvPr/>
          </p:nvCxnSpPr>
          <p:spPr>
            <a:xfrm flipH="1">
              <a:off x="4606493" y="3291710"/>
              <a:ext cx="874" cy="85971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88E9C9CE-DDD3-4386-8D6A-B0C980255EE4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7704348" y="3291710"/>
              <a:ext cx="0" cy="85971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101774FA-9FCB-45DA-A8BE-E1FC2A5D6D84}"/>
                </a:ext>
              </a:extLst>
            </p:cNvPr>
            <p:cNvSpPr txBox="1"/>
            <p:nvPr/>
          </p:nvSpPr>
          <p:spPr>
            <a:xfrm>
              <a:off x="467544" y="3500524"/>
              <a:ext cx="1223963" cy="3385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important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4F02D86E-DD46-4BE5-B102-86288F64C6FC}"/>
                </a:ext>
              </a:extLst>
            </p:cNvPr>
            <p:cNvSpPr txBox="1"/>
            <p:nvPr/>
          </p:nvSpPr>
          <p:spPr>
            <a:xfrm>
              <a:off x="5521815" y="3497654"/>
              <a:ext cx="1223963" cy="3385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600" dirty="0"/>
                <a:t>necessary</a:t>
              </a: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189052E2-9191-4CE0-9596-D76770F85611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1509512" y="3291710"/>
              <a:ext cx="1007" cy="85971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EFBF09E6-368E-44F9-A46A-CC471FAD6735}"/>
              </a:ext>
            </a:extLst>
          </p:cNvPr>
          <p:cNvSpPr/>
          <p:nvPr/>
        </p:nvSpPr>
        <p:spPr>
          <a:xfrm>
            <a:off x="323529" y="992076"/>
            <a:ext cx="8568951" cy="3205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Hand movement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2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22B2FB3-F9A7-4CBE-9323-5C2D99C3C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2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2BEC018-6EF2-47E7-BCDC-7337AE0C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GB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5EF28E2-BF9B-49DA-9962-BEB960CD7F61}"/>
              </a:ext>
            </a:extLst>
          </p:cNvPr>
          <p:cNvSpPr/>
          <p:nvPr/>
        </p:nvSpPr>
        <p:spPr>
          <a:xfrm>
            <a:off x="113221" y="867055"/>
            <a:ext cx="4320000" cy="301431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 err="1">
                <a:solidFill>
                  <a:schemeClr val="tx1"/>
                </a:solidFill>
              </a:rPr>
              <a:t>Current</a:t>
            </a:r>
            <a:r>
              <a:rPr lang="de-DE" dirty="0">
                <a:solidFill>
                  <a:schemeClr val="tx1"/>
                </a:solidFill>
              </a:rPr>
              <a:t> Meetings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B2C0E35-75B8-4211-A2BA-B663820F617A}"/>
              </a:ext>
            </a:extLst>
          </p:cNvPr>
          <p:cNvSpPr/>
          <p:nvPr/>
        </p:nvSpPr>
        <p:spPr>
          <a:xfrm>
            <a:off x="113221" y="4276445"/>
            <a:ext cx="8917558" cy="38353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VR-Meetings: </a:t>
            </a:r>
            <a:r>
              <a:rPr lang="de-DE" dirty="0" err="1">
                <a:solidFill>
                  <a:schemeClr val="tx1"/>
                </a:solidFill>
              </a:rPr>
              <a:t>Does</a:t>
            </a:r>
            <a:r>
              <a:rPr lang="de-DE" dirty="0">
                <a:solidFill>
                  <a:schemeClr val="tx1"/>
                </a:solidFill>
              </a:rPr>
              <a:t> Hand-</a:t>
            </a:r>
            <a:r>
              <a:rPr lang="de-DE" dirty="0" err="1">
                <a:solidFill>
                  <a:schemeClr val="tx1"/>
                </a:solidFill>
              </a:rPr>
              <a:t>movement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have</a:t>
            </a:r>
            <a:r>
              <a:rPr lang="de-DE" dirty="0">
                <a:solidFill>
                  <a:schemeClr val="tx1"/>
                </a:solidFill>
              </a:rPr>
              <a:t> a positive </a:t>
            </a:r>
            <a:r>
              <a:rPr lang="de-DE" dirty="0" err="1">
                <a:solidFill>
                  <a:schemeClr val="tx1"/>
                </a:solidFill>
              </a:rPr>
              <a:t>influence</a:t>
            </a:r>
            <a:r>
              <a:rPr lang="de-DE" dirty="0">
                <a:solidFill>
                  <a:schemeClr val="tx1"/>
                </a:solidFill>
              </a:rPr>
              <a:t> on Co-Presence?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" name="Content Placeholder 5" descr="A group of people in a room&#10;&#10;Description automatically generated">
            <a:extLst>
              <a:ext uri="{FF2B5EF4-FFF2-40B4-BE49-F238E27FC236}">
                <a16:creationId xmlns:a16="http://schemas.microsoft.com/office/drawing/2014/main" id="{ED948450-0D27-4075-B7F4-82E4EA5F9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30" b="25905"/>
          <a:stretch/>
        </p:blipFill>
        <p:spPr>
          <a:xfrm>
            <a:off x="192730" y="1753122"/>
            <a:ext cx="4160982" cy="1637255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7A375A1-18B7-46D1-91AB-86F5A262EA3A}"/>
              </a:ext>
            </a:extLst>
          </p:cNvPr>
          <p:cNvSpPr/>
          <p:nvPr/>
        </p:nvSpPr>
        <p:spPr>
          <a:xfrm>
            <a:off x="4716495" y="867054"/>
            <a:ext cx="4314283" cy="301431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chemeClr val="tx1"/>
              </a:solidFill>
            </a:endParaRPr>
          </a:p>
          <a:p>
            <a:pPr algn="ctr"/>
            <a:r>
              <a:rPr lang="de-DE" dirty="0">
                <a:solidFill>
                  <a:schemeClr val="tx1"/>
                </a:solidFill>
              </a:rPr>
              <a:t>Virtual Reality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26" name="Picture 2" descr="Woman Wearing White Robe and Black Virtual Reality Headset">
            <a:extLst>
              <a:ext uri="{FF2B5EF4-FFF2-40B4-BE49-F238E27FC236}">
                <a16:creationId xmlns:a16="http://schemas.microsoft.com/office/drawing/2014/main" id="{F83AB3B8-702C-4B4E-815D-7CE12D27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53122"/>
            <a:ext cx="1973297" cy="16372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 descr="Ein Bild, das Person, drinnen, Hund enthält.&#10;&#10;Automatisch generierte Beschreibung">
            <a:extLst>
              <a:ext uri="{FF2B5EF4-FFF2-40B4-BE49-F238E27FC236}">
                <a16:creationId xmlns:a16="http://schemas.microsoft.com/office/drawing/2014/main" id="{540DB5ED-AAA1-4A86-8F0F-428821E184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118" y="1753121"/>
            <a:ext cx="1714152" cy="16372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677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9317DD-F2B0-4D70-8C77-C7AD32F6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EB91BF-704E-45AB-9D66-76218C97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71451"/>
            <a:ext cx="8641006" cy="4560539"/>
          </a:xfrm>
        </p:spPr>
        <p:txBody>
          <a:bodyPr/>
          <a:lstStyle/>
          <a:p>
            <a:pPr algn="ctr"/>
            <a:r>
              <a:rPr lang="de-DE" sz="6000" dirty="0"/>
              <a:t>Study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19363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ree, sky, outdoor&#10;&#10;Description automatically generated">
            <a:extLst>
              <a:ext uri="{FF2B5EF4-FFF2-40B4-BE49-F238E27FC236}">
                <a16:creationId xmlns:a16="http://schemas.microsoft.com/office/drawing/2014/main" id="{482C2E7E-12A1-41F4-BC83-B0B3E8990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2" r="20366"/>
          <a:stretch/>
        </p:blipFill>
        <p:spPr>
          <a:xfrm>
            <a:off x="5026780" y="1131590"/>
            <a:ext cx="3888432" cy="3207124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1413B-F9EE-4BA0-8D4D-F7B939A0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4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2AC797-6D21-4F7A-89CF-27CEC91A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pic>
        <p:nvPicPr>
          <p:cNvPr id="8" name="Picture 7" descr="A picture containing sky&#10;&#10;Description automatically generated">
            <a:extLst>
              <a:ext uri="{FF2B5EF4-FFF2-40B4-BE49-F238E27FC236}">
                <a16:creationId xmlns:a16="http://schemas.microsoft.com/office/drawing/2014/main" id="{20929022-EE60-4086-BA88-1275FC7E8F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38"/>
          <a:stretch/>
        </p:blipFill>
        <p:spPr>
          <a:xfrm>
            <a:off x="323528" y="1131590"/>
            <a:ext cx="4536504" cy="32071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12751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1413B-F9EE-4BA0-8D4D-F7B939A0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5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2AC797-6D21-4F7A-89CF-27CEC91A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33CFE3AC-AB95-4171-B958-2E0AB1544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5"/>
          <a:stretch/>
        </p:blipFill>
        <p:spPr>
          <a:xfrm>
            <a:off x="5383715" y="1419622"/>
            <a:ext cx="3508766" cy="2565436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 descr="A person sitting at a table&#10;&#10;Description automatically generated">
            <a:extLst>
              <a:ext uri="{FF2B5EF4-FFF2-40B4-BE49-F238E27FC236}">
                <a16:creationId xmlns:a16="http://schemas.microsoft.com/office/drawing/2014/main" id="{A67683ED-C1D8-453A-90FE-DA90A5B779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7" y="1419622"/>
            <a:ext cx="4866834" cy="25674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9305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E89040B-E5DB-48CC-B731-9DEF26921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6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E84816A-03FE-489C-845C-D5955E859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Conditions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4B03C-F92D-4ED7-83FF-6FBCC6D72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7" t="18911" r="30053" b="12597"/>
          <a:stretch/>
        </p:blipFill>
        <p:spPr>
          <a:xfrm>
            <a:off x="392482" y="1419622"/>
            <a:ext cx="2318795" cy="2880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3AE9051F-FEBA-4F8C-9C25-FEA3802BAE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2" t="37041" r="44708" b="38979"/>
          <a:stretch/>
        </p:blipFill>
        <p:spPr>
          <a:xfrm>
            <a:off x="3246974" y="1419620"/>
            <a:ext cx="2650052" cy="28803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52F6F4-391E-42F5-B34B-5F83C45DB6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8" t="27858" r="28532" b="33595"/>
          <a:stretch/>
        </p:blipFill>
        <p:spPr>
          <a:xfrm>
            <a:off x="6383685" y="1419621"/>
            <a:ext cx="2436787" cy="2880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03E98FCC-AB4D-422D-8950-162590276D6C}"/>
              </a:ext>
            </a:extLst>
          </p:cNvPr>
          <p:cNvSpPr txBox="1"/>
          <p:nvPr/>
        </p:nvSpPr>
        <p:spPr>
          <a:xfrm>
            <a:off x="392482" y="915566"/>
            <a:ext cx="231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fake movement</a:t>
            </a: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BF86026C-B4BE-4547-B1D0-DCB3D88CFD74}"/>
              </a:ext>
            </a:extLst>
          </p:cNvPr>
          <p:cNvSpPr txBox="1"/>
          <p:nvPr/>
        </p:nvSpPr>
        <p:spPr>
          <a:xfrm>
            <a:off x="3246974" y="915566"/>
            <a:ext cx="265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 movement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C6CCB963-24BD-40B4-A2FC-987A8DB6C33A}"/>
              </a:ext>
            </a:extLst>
          </p:cNvPr>
          <p:cNvSpPr txBox="1"/>
          <p:nvPr/>
        </p:nvSpPr>
        <p:spPr>
          <a:xfrm>
            <a:off x="6383684" y="915566"/>
            <a:ext cx="243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real movement</a:t>
            </a:r>
          </a:p>
        </p:txBody>
      </p:sp>
    </p:spTree>
    <p:extLst>
      <p:ext uri="{BB962C8B-B14F-4D97-AF65-F5344CB8AC3E}">
        <p14:creationId xmlns:p14="http://schemas.microsoft.com/office/powerpoint/2010/main" val="357610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DC5072-0941-4B21-9967-680165C7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7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E9BE61-BF4A-4B61-927A-29269A01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Procedure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913131-20DE-4BC8-96DA-9B918385959C}"/>
              </a:ext>
            </a:extLst>
          </p:cNvPr>
          <p:cNvGrpSpPr/>
          <p:nvPr/>
        </p:nvGrpSpPr>
        <p:grpSpPr>
          <a:xfrm>
            <a:off x="236558" y="1278411"/>
            <a:ext cx="2601309" cy="2973958"/>
            <a:chOff x="236558" y="1278411"/>
            <a:chExt cx="2601309" cy="2973958"/>
          </a:xfrm>
        </p:grpSpPr>
        <p:sp>
          <p:nvSpPr>
            <p:cNvPr id="27" name="Rechteck 3">
              <a:extLst>
                <a:ext uri="{FF2B5EF4-FFF2-40B4-BE49-F238E27FC236}">
                  <a16:creationId xmlns:a16="http://schemas.microsoft.com/office/drawing/2014/main" id="{7990F5B4-D007-4870-9B9C-7EF25A07A479}"/>
                </a:ext>
              </a:extLst>
            </p:cNvPr>
            <p:cNvSpPr/>
            <p:nvPr/>
          </p:nvSpPr>
          <p:spPr>
            <a:xfrm>
              <a:off x="666861" y="1886353"/>
              <a:ext cx="1740706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Explanation / Consent Form</a:t>
              </a:r>
            </a:p>
          </p:txBody>
        </p:sp>
        <p:sp>
          <p:nvSpPr>
            <p:cNvPr id="28" name="Rechteck 4">
              <a:extLst>
                <a:ext uri="{FF2B5EF4-FFF2-40B4-BE49-F238E27FC236}">
                  <a16:creationId xmlns:a16="http://schemas.microsoft.com/office/drawing/2014/main" id="{8C479435-DC14-4464-B56B-E9FA340360D2}"/>
                </a:ext>
              </a:extLst>
            </p:cNvPr>
            <p:cNvSpPr/>
            <p:nvPr/>
          </p:nvSpPr>
          <p:spPr>
            <a:xfrm>
              <a:off x="666861" y="3053814"/>
              <a:ext cx="1740706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Setup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VR HMDs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for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both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participants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Gerade Verbindung mit Pfeil 27">
              <a:extLst>
                <a:ext uri="{FF2B5EF4-FFF2-40B4-BE49-F238E27FC236}">
                  <a16:creationId xmlns:a16="http://schemas.microsoft.com/office/drawing/2014/main" id="{F4D874EF-DB4D-418D-93B5-E7ABA0F9A7C4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1537214" y="2760201"/>
              <a:ext cx="0" cy="293612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6116F9D-E2A9-4A20-9C86-3C90E08701F5}"/>
                </a:ext>
              </a:extLst>
            </p:cNvPr>
            <p:cNvGrpSpPr/>
            <p:nvPr/>
          </p:nvGrpSpPr>
          <p:grpSpPr>
            <a:xfrm>
              <a:off x="236558" y="1278411"/>
              <a:ext cx="2601309" cy="2973958"/>
              <a:chOff x="306118" y="1440939"/>
              <a:chExt cx="3471970" cy="3969345"/>
            </a:xfrm>
          </p:grpSpPr>
          <p:sp>
            <p:nvSpPr>
              <p:cNvPr id="41" name="Rechteck 36">
                <a:extLst>
                  <a:ext uri="{FF2B5EF4-FFF2-40B4-BE49-F238E27FC236}">
                    <a16:creationId xmlns:a16="http://schemas.microsoft.com/office/drawing/2014/main" id="{B3B3C6CC-9685-4784-9F4B-9A3B9D37B3AE}"/>
                  </a:ext>
                </a:extLst>
              </p:cNvPr>
              <p:cNvSpPr/>
              <p:nvPr/>
            </p:nvSpPr>
            <p:spPr>
              <a:xfrm>
                <a:off x="306118" y="1873982"/>
                <a:ext cx="3471970" cy="3536302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E716306-26C5-4D69-8206-32A9448DE9A9}"/>
                  </a:ext>
                </a:extLst>
              </p:cNvPr>
              <p:cNvSpPr/>
              <p:nvPr/>
            </p:nvSpPr>
            <p:spPr>
              <a:xfrm>
                <a:off x="306118" y="1440939"/>
                <a:ext cx="3471970" cy="350536"/>
              </a:xfrm>
              <a:prstGeom prst="rect">
                <a:avLst/>
              </a:prstGeom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12C063-77B7-46B9-879A-31430E416482}"/>
              </a:ext>
            </a:extLst>
          </p:cNvPr>
          <p:cNvGrpSpPr/>
          <p:nvPr/>
        </p:nvGrpSpPr>
        <p:grpSpPr>
          <a:xfrm>
            <a:off x="2837867" y="1275606"/>
            <a:ext cx="3077657" cy="2976763"/>
            <a:chOff x="2837867" y="1275606"/>
            <a:chExt cx="3077657" cy="2976763"/>
          </a:xfrm>
        </p:grpSpPr>
        <p:sp>
          <p:nvSpPr>
            <p:cNvPr id="25" name="Rechteck 14">
              <a:extLst>
                <a:ext uri="{FF2B5EF4-FFF2-40B4-BE49-F238E27FC236}">
                  <a16:creationId xmlns:a16="http://schemas.microsoft.com/office/drawing/2014/main" id="{AD07AD69-1457-491C-B5BB-77C38E30342D}"/>
                </a:ext>
              </a:extLst>
            </p:cNvPr>
            <p:cNvSpPr/>
            <p:nvPr/>
          </p:nvSpPr>
          <p:spPr>
            <a:xfrm>
              <a:off x="3763041" y="3120778"/>
              <a:ext cx="1739715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Questionnaire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0" name="Gerade Verbindung mit Pfeil 32">
              <a:extLst>
                <a:ext uri="{FF2B5EF4-FFF2-40B4-BE49-F238E27FC236}">
                  <a16:creationId xmlns:a16="http://schemas.microsoft.com/office/drawing/2014/main" id="{AC3B02B1-3DFE-4DAB-B868-0A0FD067EBD9}"/>
                </a:ext>
              </a:extLst>
            </p:cNvPr>
            <p:cNvCxnSpPr>
              <a:cxnSpLocks/>
              <a:stCxn id="31" idx="2"/>
              <a:endCxn id="25" idx="0"/>
            </p:cNvCxnSpPr>
            <p:nvPr/>
          </p:nvCxnSpPr>
          <p:spPr>
            <a:xfrm>
              <a:off x="4630572" y="2827166"/>
              <a:ext cx="2328" cy="293612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Rechteck 35">
              <a:extLst>
                <a:ext uri="{FF2B5EF4-FFF2-40B4-BE49-F238E27FC236}">
                  <a16:creationId xmlns:a16="http://schemas.microsoft.com/office/drawing/2014/main" id="{7369EB9A-BB82-4167-BA3C-4856CC8BD3CF}"/>
                </a:ext>
              </a:extLst>
            </p:cNvPr>
            <p:cNvSpPr/>
            <p:nvPr/>
          </p:nvSpPr>
          <p:spPr>
            <a:xfrm>
              <a:off x="3760714" y="1953318"/>
              <a:ext cx="1739715" cy="87384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6 </a:t>
              </a:r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minute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discussion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678C1D7-CD51-41A9-BBDE-6C5DE9785CD2}"/>
                </a:ext>
              </a:extLst>
            </p:cNvPr>
            <p:cNvCxnSpPr>
              <a:stCxn id="41" idx="3"/>
              <a:endCxn id="39" idx="1"/>
            </p:cNvCxnSpPr>
            <p:nvPr/>
          </p:nvCxnSpPr>
          <p:spPr>
            <a:xfrm>
              <a:off x="2837867" y="2927614"/>
              <a:ext cx="476348" cy="0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7B48019-87D9-46C2-BFF4-D1F910D90481}"/>
                </a:ext>
              </a:extLst>
            </p:cNvPr>
            <p:cNvGrpSpPr/>
            <p:nvPr/>
          </p:nvGrpSpPr>
          <p:grpSpPr>
            <a:xfrm>
              <a:off x="3314215" y="1275606"/>
              <a:ext cx="2601309" cy="2976763"/>
              <a:chOff x="4413870" y="1437195"/>
              <a:chExt cx="3471970" cy="3973089"/>
            </a:xfrm>
            <a:noFill/>
          </p:grpSpPr>
          <p:sp>
            <p:nvSpPr>
              <p:cNvPr id="39" name="Rechteck 36">
                <a:extLst>
                  <a:ext uri="{FF2B5EF4-FFF2-40B4-BE49-F238E27FC236}">
                    <a16:creationId xmlns:a16="http://schemas.microsoft.com/office/drawing/2014/main" id="{8752655E-75FD-438F-81AF-46B91C2B6ED5}"/>
                  </a:ext>
                </a:extLst>
              </p:cNvPr>
              <p:cNvSpPr/>
              <p:nvPr/>
            </p:nvSpPr>
            <p:spPr>
              <a:xfrm>
                <a:off x="4413870" y="1873982"/>
                <a:ext cx="3471970" cy="3536302"/>
              </a:xfrm>
              <a:prstGeom prst="rect">
                <a:avLst/>
              </a:prstGeom>
              <a:grpFill/>
              <a:ln w="127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86C6F9B-422F-4EA8-8C89-92153914D46B}"/>
                  </a:ext>
                </a:extLst>
              </p:cNvPr>
              <p:cNvSpPr/>
              <p:nvPr/>
            </p:nvSpPr>
            <p:spPr>
              <a:xfrm>
                <a:off x="4413870" y="1437195"/>
                <a:ext cx="3471970" cy="350536"/>
              </a:xfrm>
              <a:prstGeom prst="rect">
                <a:avLst/>
              </a:prstGeom>
              <a:grpFill/>
              <a:ln w="127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Repeat </a:t>
                </a:r>
                <a:r>
                  <a:rPr lang="de-DE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all 3 </a:t>
                </a:r>
                <a:r>
                  <a:rPr lang="de-DE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Conditions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70A329-ADB2-461E-82DE-3E16E51A6A36}"/>
              </a:ext>
            </a:extLst>
          </p:cNvPr>
          <p:cNvGrpSpPr/>
          <p:nvPr/>
        </p:nvGrpSpPr>
        <p:grpSpPr>
          <a:xfrm>
            <a:off x="5915524" y="1275606"/>
            <a:ext cx="3008246" cy="2976763"/>
            <a:chOff x="5915524" y="1275606"/>
            <a:chExt cx="3008246" cy="2976763"/>
          </a:xfrm>
        </p:grpSpPr>
        <p:sp>
          <p:nvSpPr>
            <p:cNvPr id="26" name="Rechteck 15">
              <a:extLst>
                <a:ext uri="{FF2B5EF4-FFF2-40B4-BE49-F238E27FC236}">
                  <a16:creationId xmlns:a16="http://schemas.microsoft.com/office/drawing/2014/main" id="{EA16A26D-811E-45A9-BD87-B199559F9FD1}"/>
                </a:ext>
              </a:extLst>
            </p:cNvPr>
            <p:cNvSpPr/>
            <p:nvPr/>
          </p:nvSpPr>
          <p:spPr>
            <a:xfrm>
              <a:off x="6752766" y="2459782"/>
              <a:ext cx="1739715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Semi-</a:t>
              </a:r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structured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interview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8914DD2-D409-4D95-BD9E-28CADEF8A306}"/>
                </a:ext>
              </a:extLst>
            </p:cNvPr>
            <p:cNvCxnSpPr>
              <a:stCxn id="39" idx="3"/>
              <a:endCxn id="37" idx="1"/>
            </p:cNvCxnSpPr>
            <p:nvPr/>
          </p:nvCxnSpPr>
          <p:spPr>
            <a:xfrm>
              <a:off x="5915524" y="2927614"/>
              <a:ext cx="405950" cy="0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59027A5-A238-4F22-9203-D4981FC88DF4}"/>
                </a:ext>
              </a:extLst>
            </p:cNvPr>
            <p:cNvGrpSpPr/>
            <p:nvPr/>
          </p:nvGrpSpPr>
          <p:grpSpPr>
            <a:xfrm>
              <a:off x="6321474" y="1275606"/>
              <a:ext cx="2602296" cy="2976763"/>
              <a:chOff x="8427661" y="1437195"/>
              <a:chExt cx="3473288" cy="3973089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C964C9A1-8CDF-4F80-801C-EF7E5EE78841}"/>
                  </a:ext>
                </a:extLst>
              </p:cNvPr>
              <p:cNvSpPr/>
              <p:nvPr/>
            </p:nvSpPr>
            <p:spPr>
              <a:xfrm>
                <a:off x="8427661" y="1873982"/>
                <a:ext cx="3471970" cy="3536302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2426D28-AA89-4E4A-9E70-7E5C65DED126}"/>
                  </a:ext>
                </a:extLst>
              </p:cNvPr>
              <p:cNvSpPr/>
              <p:nvPr/>
            </p:nvSpPr>
            <p:spPr>
              <a:xfrm>
                <a:off x="8428979" y="1437195"/>
                <a:ext cx="3471970" cy="350536"/>
              </a:xfrm>
              <a:prstGeom prst="rect">
                <a:avLst/>
              </a:prstGeom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Conclusion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34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D1B0C8-FE8A-4CBD-9900-ABBACCA1D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ED809A0-6A29-49D7-A2CE-29F711EA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71451"/>
            <a:ext cx="8641006" cy="4488531"/>
          </a:xfrm>
        </p:spPr>
        <p:txBody>
          <a:bodyPr/>
          <a:lstStyle/>
          <a:p>
            <a:pPr algn="ctr"/>
            <a:r>
              <a:rPr lang="de-DE" sz="6000" dirty="0" err="1"/>
              <a:t>Results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143814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D539-70FB-4DA8-897D-F50B8BC8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Quantitative: Presence Questionnaire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C4CE9A5-EA83-483C-8407-666E3BEA9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781"/>
          <a:stretch/>
        </p:blipFill>
        <p:spPr>
          <a:xfrm>
            <a:off x="281782" y="771550"/>
            <a:ext cx="8580435" cy="3168352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2489D13-FE90-488D-9FE3-E3E6C46D233E}"/>
              </a:ext>
            </a:extLst>
          </p:cNvPr>
          <p:cNvGrpSpPr/>
          <p:nvPr/>
        </p:nvGrpSpPr>
        <p:grpSpPr>
          <a:xfrm>
            <a:off x="539552" y="3939902"/>
            <a:ext cx="8510889" cy="833311"/>
            <a:chOff x="539552" y="4091710"/>
            <a:chExt cx="8510889" cy="8333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BD4477-FD8A-43B3-960A-FD40D6DC7596}"/>
                </a:ext>
              </a:extLst>
            </p:cNvPr>
            <p:cNvSpPr txBox="1"/>
            <p:nvPr/>
          </p:nvSpPr>
          <p:spPr>
            <a:xfrm>
              <a:off x="539552" y="4094024"/>
              <a:ext cx="219050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was not aware of my real environment</a:t>
              </a:r>
              <a:endParaRPr lang="en-GB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A7BA83-BE17-47D1-BE48-F2603E69AC66}"/>
                </a:ext>
              </a:extLst>
            </p:cNvPr>
            <p:cNvSpPr txBox="1"/>
            <p:nvPr/>
          </p:nvSpPr>
          <p:spPr>
            <a:xfrm>
              <a:off x="2711679" y="4094024"/>
              <a:ext cx="1888121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still paid attention to the real environment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C9E5CD-AEF1-4B00-BF9E-CA4D1006E36E}"/>
                </a:ext>
              </a:extLst>
            </p:cNvPr>
            <p:cNvSpPr txBox="1"/>
            <p:nvPr/>
          </p:nvSpPr>
          <p:spPr>
            <a:xfrm>
              <a:off x="4788024" y="4092867"/>
              <a:ext cx="1983903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had the sensation to feel present in the virtual space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CDF6DE-BABE-4C29-B3E2-92A915104282}"/>
                </a:ext>
              </a:extLst>
            </p:cNvPr>
            <p:cNvSpPr txBox="1"/>
            <p:nvPr/>
          </p:nvSpPr>
          <p:spPr>
            <a:xfrm>
              <a:off x="6859939" y="4091710"/>
              <a:ext cx="219050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It seemed like my own hands were located in the virtual world</a:t>
              </a:r>
              <a:endParaRPr lang="en-GB" sz="16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B500E-C1DE-4AC6-B9F0-BF57396D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0209230"/>
      </p:ext>
    </p:extLst>
  </p:cSld>
  <p:clrMapOvr>
    <a:masterClrMapping/>
  </p:clrMapOvr>
</p:sld>
</file>

<file path=ppt/theme/theme1.xml><?xml version="1.0" encoding="utf-8"?>
<a:theme xmlns:a="http://schemas.openxmlformats.org/drawingml/2006/main" name="praesentationsvorlage_blanco1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ISU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662</Words>
  <Application>Microsoft Office PowerPoint</Application>
  <PresentationFormat>On-screen Show (16:9)</PresentationFormat>
  <Paragraphs>130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Segoe UI</vt:lpstr>
      <vt:lpstr>Segoe UI Light</vt:lpstr>
      <vt:lpstr>Wingdings</vt:lpstr>
      <vt:lpstr>praesentationsvorlage_blanco1</vt:lpstr>
      <vt:lpstr> Effect of Hand-movement on the Presence of another Person in a Virtual Environment</vt:lpstr>
      <vt:lpstr>Motivation</vt:lpstr>
      <vt:lpstr>Study</vt:lpstr>
      <vt:lpstr>Setup</vt:lpstr>
      <vt:lpstr>Setup</vt:lpstr>
      <vt:lpstr>Conditions</vt:lpstr>
      <vt:lpstr>Procedure</vt:lpstr>
      <vt:lpstr>Results</vt:lpstr>
      <vt:lpstr>Quantitative: Presence Questionnaire </vt:lpstr>
      <vt:lpstr>Quantitative: Hand-movement distance</vt:lpstr>
      <vt:lpstr>Quantitative: Co-Presence Questionnaire</vt:lpstr>
      <vt:lpstr>Quantitative: Co-Presence Questionnaire</vt:lpstr>
      <vt:lpstr>Qualitative: Interview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Effect of Hand-movement on the Presence of another Person in a Virtual Environment</dc:title>
  <dc:creator>J U</dc:creator>
  <cp:lastModifiedBy>J U</cp:lastModifiedBy>
  <cp:revision>92</cp:revision>
  <dcterms:created xsi:type="dcterms:W3CDTF">2019-06-04T13:23:04Z</dcterms:created>
  <dcterms:modified xsi:type="dcterms:W3CDTF">2019-07-11T13:00:25Z</dcterms:modified>
</cp:coreProperties>
</file>